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llimg/web/hero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11110">
              <a:alpha val="6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4572000"/>
            <a:ext cx="12188952" cy="2286000"/>
          </a:xfrm>
          <a:prstGeom prst="rect">
            <a:avLst/>
          </a:prstGeom>
          <a:solidFill>
            <a:srgbClr val="111110">
              <a:alpha val="94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41148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spc="200" kern="0" dirty="0">
                <a:solidFill>
                  <a:srgbClr val="D8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CAMPAGNE LUDO-PÉDAGOGIQUE DE L'AGENCE 6-12</a:t>
            </a:r>
            <a:endParaRPr lang="en-US" sz="1250" dirty="0"/>
          </a:p>
        </p:txBody>
      </p:sp>
      <p:pic>
        <p:nvPicPr>
          <p:cNvPr id="6" name="Image 1" descr="logo_official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5257800"/>
            <a:ext cx="4206240" cy="75712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61722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FED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film pour comprendre. Une rencontre pour débattre. Une campagne pour transmettre.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llimg/web/affich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3756" y="502920"/>
            <a:ext cx="3901440" cy="58521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400800"/>
            <a:ext cx="12188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spc="200" kern="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AFFICHE OFFICIELLE DE LA CAMPAGNE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— CONCEPT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789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campagne nationale de projections-débats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74520"/>
            <a:ext cx="63093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4E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 est une campagne nationale de projections-débats organisée autour du film HEARTBREAK, de Jessica Vaturi-Dembo. Elle est dédiée à la mémoire des victimes du 7 octobre 2023 et des otages enlevés à Gaza, et rend hommage à toutes les victimes — israéliennes et internationales, civiles et militaires, de toutes origines, religions et nationalités.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4E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Conçue par Isabel Sitbon et l'Agence 6-12, la campagne associe la diffusion du film à un dispositif pédagogique : projections suivies de débats, programme destiné aux établissements scolaires de toutes confessions, et mobilisation d'un réseau d'associations, de mécènes et de salles partenaires.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4E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Lancement national le 7 octobre 2026, avec 100 projections-débats simultanées en France. Déploiement pédagogique en milieu scolaire à partir de mars 2027.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269480" y="1965960"/>
            <a:ext cx="0" cy="3566160"/>
          </a:xfrm>
          <a:prstGeom prst="line">
            <a:avLst/>
          </a:prstGeom>
          <a:noFill/>
          <a:ln w="25400">
            <a:solidFill>
              <a:srgbClr val="B7924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543800" y="1965960"/>
            <a:ext cx="41148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 Dans toute guerre, les tragédies existent de tous les côtés. Nier la souffrance des uns au nom de la souffrance des autres serait injuste. »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543800" y="45720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Jessica Vaturi-Dembo, réalisatrice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9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— LE FILM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HEARTBREAK</a:t>
            </a:r>
            <a:endParaRPr lang="en-US" sz="3000" dirty="0"/>
          </a:p>
        </p:txBody>
      </p:sp>
      <p:pic>
        <p:nvPicPr>
          <p:cNvPr id="4" name="Image 0" descr="allimg/web/train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92240" y="777240"/>
            <a:ext cx="5120640" cy="31546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92240" y="397764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Heartbreak, à l'écoute de ceux qu'il croise.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691640"/>
            <a:ext cx="5669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est le nom d'un personnage du silence, espiègle et poétique, confronté à la violence extrême. Survivant d'une attaque terroriste qui a mué en guerre, Heartbreak, mime et danseur, va de lieu en lieu, à l'écoute des autres.</a:t>
            </a: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endParaRPr lang="en-US" sz="12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Inspiré par Buster Keaton et Marcel Marceau, ce film hybride est une fiction muette, en noir et blanc, percutée par le réel.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48640" y="4114800"/>
            <a:ext cx="566928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169664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</a:t>
            </a:r>
            <a:endParaRPr lang="en-US" sz="950" dirty="0"/>
          </a:p>
        </p:txBody>
      </p:sp>
      <p:sp>
        <p:nvSpPr>
          <p:cNvPr id="9" name="Text 6"/>
          <p:cNvSpPr txBox="1"/>
          <p:nvPr/>
        </p:nvSpPr>
        <p:spPr>
          <a:xfrm>
            <a:off x="2194560" y="4142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48640" y="4553712"/>
            <a:ext cx="566928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48640" y="4608576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LANGUE</a:t>
            </a:r>
            <a:endParaRPr lang="en-US" sz="950" dirty="0"/>
          </a:p>
        </p:txBody>
      </p:sp>
      <p:sp>
        <p:nvSpPr>
          <p:cNvPr id="12" name="Text 9"/>
          <p:cNvSpPr txBox="1"/>
          <p:nvPr/>
        </p:nvSpPr>
        <p:spPr>
          <a:xfrm>
            <a:off x="2194560" y="4581144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Hébreu, Français, Anglais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48640" y="4992624"/>
            <a:ext cx="566928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8640" y="5047488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RÉALISATION</a:t>
            </a:r>
            <a:endParaRPr lang="en-US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2194560" y="5020056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Jessica Vaturi-Dembo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5431536"/>
            <a:ext cx="566928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48640" y="5486400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INTERPRÉTATION</a:t>
            </a:r>
            <a:endParaRPr lang="en-US" sz="950" dirty="0"/>
          </a:p>
        </p:txBody>
      </p:sp>
      <p:sp>
        <p:nvSpPr>
          <p:cNvPr id="18" name="Text 15"/>
          <p:cNvSpPr txBox="1"/>
          <p:nvPr/>
        </p:nvSpPr>
        <p:spPr>
          <a:xfrm>
            <a:off x="2194560" y="545896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Asher Zelmati, Mor Birger, Idan Kogan, Serah Zelmati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548640" y="5870448"/>
            <a:ext cx="566928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5925312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2194560" y="5897880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Vito Films &amp; Métabole &amp; Cie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23" name="Text 20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— LE FILM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tournage au plus près du réel</a:t>
            </a:r>
            <a:endParaRPr lang="en-US" sz="2600" dirty="0"/>
          </a:p>
        </p:txBody>
      </p:sp>
      <p:pic>
        <p:nvPicPr>
          <p:cNvPr id="4" name="Image 0" descr="allimg/web/masks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874520"/>
            <a:ext cx="3611880" cy="35204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5458968"/>
            <a:ext cx="361188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dispositif du masque — référence aux tragédies grecques antiques</a:t>
            </a:r>
            <a:endParaRPr lang="en-US" sz="1000" dirty="0"/>
          </a:p>
        </p:txBody>
      </p:sp>
      <p:pic>
        <p:nvPicPr>
          <p:cNvPr id="6" name="Image 1" descr="allimg/web/crowd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297680" y="1874520"/>
            <a:ext cx="3611880" cy="35204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297680" y="5458968"/>
            <a:ext cx="361188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Rencontre publique autour du personnage, à Tel-Aviv</a:t>
            </a:r>
            <a:endParaRPr lang="en-US" sz="1000" dirty="0"/>
          </a:p>
        </p:txBody>
      </p:sp>
      <p:pic>
        <p:nvPicPr>
          <p:cNvPr id="8" name="Image 2" descr="allimg/web/table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046720" y="1874520"/>
            <a:ext cx="3611880" cy="35204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046720" y="5458968"/>
            <a:ext cx="361188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plus près de la société que traverse le film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11" name="Text 6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5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9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— LE DISPOSITIF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789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Transmettre, faire dialoguer, lutter contre les préjugés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72768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approche intergénérationnelle et interconvictionnelle, conçue par un comité pluriel : stratèges, inspecteurs de l'Éducation nationale, historiens agrégés, un vicaire, un rabbin, un imam.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11064240" cy="0"/>
          </a:xfrm>
          <a:prstGeom prst="line">
            <a:avLst/>
          </a:prstGeom>
          <a:noFill/>
          <a:ln w="9525">
            <a:solidFill>
              <a:srgbClr val="CFCCC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441448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oct. 2026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78892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Lancement national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2560320" y="2441448"/>
            <a:ext cx="9052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projections-débats simultanées partout en France — conférence de presse nationale et campagne digitale #HeartbreakMemoria.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200400"/>
            <a:ext cx="11064240" cy="0"/>
          </a:xfrm>
          <a:prstGeom prst="line">
            <a:avLst/>
          </a:prstGeom>
          <a:noFill/>
          <a:ln w="9525">
            <a:solidFill>
              <a:srgbClr val="CFCCC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310128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Mars 2027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65760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Volet scolaire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2560320" y="3310128"/>
            <a:ext cx="9052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 pédagogique en milieu scolaire : projections encadrées, concours national « Créer pour Résister », calendrier mémoriel récurrent.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11064240" cy="0"/>
          </a:xfrm>
          <a:prstGeom prst="line">
            <a:avLst/>
          </a:prstGeom>
          <a:noFill/>
          <a:ln w="9525">
            <a:solidFill>
              <a:srgbClr val="CFCCC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4178808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Méthode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52628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piliers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2560320" y="4178808"/>
            <a:ext cx="905256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Comprendre les mécanismes de la haine · Déconstruire les préjugés et la désinformation · Agir en devenant ambassadeur du dialogue.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5257800"/>
            <a:ext cx="2651760" cy="1143000"/>
          </a:xfrm>
          <a:prstGeom prst="rect">
            <a:avLst/>
          </a:prstGeom>
          <a:solidFill>
            <a:srgbClr val="FBFAF7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13232" y="5330952"/>
            <a:ext cx="2322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713232" y="5870448"/>
            <a:ext cx="232257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projections-débats le 7 oct. 2026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319272" y="5257800"/>
            <a:ext cx="2651760" cy="1143000"/>
          </a:xfrm>
          <a:prstGeom prst="rect">
            <a:avLst/>
          </a:prstGeom>
          <a:solidFill>
            <a:srgbClr val="FBFAF7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483864" y="5330952"/>
            <a:ext cx="2322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600" dirty="0"/>
          </a:p>
        </p:txBody>
      </p:sp>
      <p:sp>
        <p:nvSpPr>
          <p:cNvPr id="22" name="Text 20"/>
          <p:cNvSpPr txBox="1"/>
          <p:nvPr/>
        </p:nvSpPr>
        <p:spPr>
          <a:xfrm>
            <a:off x="3483864" y="5870448"/>
            <a:ext cx="232257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associations partenaires pilotes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089904" y="5257800"/>
            <a:ext cx="2651760" cy="1143000"/>
          </a:xfrm>
          <a:prstGeom prst="rect">
            <a:avLst/>
          </a:prstGeom>
          <a:solidFill>
            <a:srgbClr val="FBFAF7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254496" y="5330952"/>
            <a:ext cx="2322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 txBox="1"/>
          <p:nvPr/>
        </p:nvSpPr>
        <p:spPr>
          <a:xfrm>
            <a:off x="6254496" y="5870448"/>
            <a:ext cx="232257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disciplines du concours créatif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8860536" y="5257800"/>
            <a:ext cx="2651760" cy="1143000"/>
          </a:xfrm>
          <a:prstGeom prst="rect">
            <a:avLst/>
          </a:prstGeom>
          <a:solidFill>
            <a:srgbClr val="FBFAF7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025128" y="5330952"/>
            <a:ext cx="232257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1990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9025128" y="5870448"/>
            <a:ext cx="2322576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 de l'Agence 6-12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9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— POUR QUI &amp; LA LICENCE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789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dispositif ouvert à tous les relais du dialogue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76656" y="178308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Associations et organisations engagées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3246120" y="169164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74136" y="178308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Collectivités, villes et institutions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943600" y="169164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071616" y="178308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Établissements scolaires et acteurs de l'éducation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641080" y="169164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769096" y="178308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Entreprises, fondations, RSE / philanthropie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" y="283464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Cinémas et réseaux de salles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46120" y="274320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374136" y="283464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Organisateurs de projections-débats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943600" y="274320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071616" y="283464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 public souhaitant organiser une projection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641080" y="2743200"/>
            <a:ext cx="2606040" cy="960120"/>
          </a:xfrm>
          <a:prstGeom prst="rect">
            <a:avLst/>
          </a:prstGeom>
          <a:solidFill>
            <a:srgbClr val="E8E5DD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769096" y="2834640"/>
            <a:ext cx="235000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Partenaires médias, culturels, institutionnels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3977640"/>
            <a:ext cx="11064240" cy="0"/>
          </a:xfrm>
          <a:prstGeom prst="line">
            <a:avLst/>
          </a:prstGeom>
          <a:noFill/>
          <a:ln w="9525">
            <a:solidFill>
              <a:srgbClr val="D6D3C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41148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COMPREND UNE LICENCE DE PROJECTION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52628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Droit / autorisation de projection selon la formule choisie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89204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Accès aux ressources pédagogiques de la campagne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25780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Kit organisateur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62356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Éléments de communication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98932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Accompagnement pratique de l'Agence 6-12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— REJOINDRE LE MOUVEMENT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Trois façons de s'engager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6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Montants indicatifs — devis et conditions établis avec l'Agence 6-12 selon votre situation.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611880" cy="4434840"/>
          </a:xfrm>
          <a:prstGeom prst="rect">
            <a:avLst/>
          </a:prstGeom>
          <a:solidFill>
            <a:srgbClr val="1A1A18"/>
          </a:solidFill>
          <a:ln w="9525">
            <a:solidFill>
              <a:srgbClr val="39372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221992"/>
            <a:ext cx="309981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FORMULE 01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532888"/>
            <a:ext cx="3099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Mécène / financeur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04495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Lettre d'engagement — sur devis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3502152"/>
            <a:ext cx="309981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8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l'ingénierie nationale du dispositif : contenus, coordination, outils numériques, communication.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4572000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04672" y="4626864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Visibilité sur tous les supports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804672" y="4992624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04672" y="5047488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 à un événement national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804672" y="5413248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" y="546811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Déductibilité fiscale (loi Aillagon)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297680" y="1965960"/>
            <a:ext cx="3611880" cy="4434840"/>
          </a:xfrm>
          <a:prstGeom prst="rect">
            <a:avLst/>
          </a:prstGeom>
          <a:solidFill>
            <a:srgbClr val="1A1A18"/>
          </a:solidFill>
          <a:ln w="9525">
            <a:solidFill>
              <a:srgbClr val="39372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53712" y="2221992"/>
            <a:ext cx="309981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FORMULE 02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553712" y="2532888"/>
            <a:ext cx="3099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Association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4553712" y="304495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 des 10 fondatrices — sur devis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4553712" y="3502152"/>
            <a:ext cx="309981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8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de diffusion, outils pédagogiques et billetterie pour organiser des séances sur son territoire.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53712" y="4572000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53712" y="4626864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 solidaires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553712" y="4992624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53712" y="5047488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Reversion solidaire par projection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553712" y="5413248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53712" y="546811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 organisateur inclus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046720" y="1965960"/>
            <a:ext cx="3611880" cy="4434840"/>
          </a:xfrm>
          <a:prstGeom prst="rect">
            <a:avLst/>
          </a:prstGeom>
          <a:solidFill>
            <a:srgbClr val="1A1A18"/>
          </a:solidFill>
          <a:ln w="9525">
            <a:solidFill>
              <a:srgbClr val="39372F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302752" y="2221992"/>
            <a:ext cx="309981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FORMULE 03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8302752" y="2532888"/>
            <a:ext cx="309981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Diffuseur / salle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8302752" y="304495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Lettre d'intention — sur devis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8302752" y="3502152"/>
            <a:ext cx="309981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D8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les cinémas et réseaux de salles rejoignant les 100 projections simultanées du 7 octobre 2026.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302752" y="4572000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302752" y="4626864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Intégration au calendrier national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8302752" y="4992624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302752" y="5047488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Kit organisateur fourni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8302752" y="5413248"/>
            <a:ext cx="3099816" cy="0"/>
          </a:xfrm>
          <a:prstGeom prst="line">
            <a:avLst/>
          </a:prstGeom>
          <a:noFill/>
          <a:ln w="6350">
            <a:solidFill>
              <a:srgbClr val="39372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302752" y="5468112"/>
            <a:ext cx="3099816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9C7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Mise en réseau avec une association locale</a:t>
            </a:r>
            <a:endParaRPr lang="en-US" sz="950" dirty="0"/>
          </a:p>
        </p:txBody>
      </p:sp>
      <p:sp>
        <p:nvSpPr>
          <p:cNvPr id="38" name="Text 36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9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— PARTENAIRES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mouvement qui rassemble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084832" cy="1371600"/>
          </a:xfrm>
          <a:prstGeom prst="rect">
            <a:avLst/>
          </a:prstGeom>
          <a:solidFill>
            <a:srgbClr val="E8E5DD"/>
          </a:solidFill>
          <a:ln w="9525">
            <a:solidFill>
              <a:srgbClr val="CFCCC1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548640" y="1874520"/>
            <a:ext cx="208483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150" kern="0" dirty="0">
                <a:solidFill>
                  <a:srgbClr val="B5B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752344" y="1874520"/>
            <a:ext cx="2084832" cy="1371600"/>
          </a:xfrm>
          <a:prstGeom prst="rect">
            <a:avLst/>
          </a:prstGeom>
          <a:solidFill>
            <a:srgbClr val="E8E5DD"/>
          </a:solidFill>
          <a:ln w="9525">
            <a:solidFill>
              <a:srgbClr val="CFCCC1"/>
            </a:solidFill>
            <a:prstDash val="dash"/>
          </a:ln>
        </p:spPr>
      </p:sp>
      <p:sp>
        <p:nvSpPr>
          <p:cNvPr id="7" name="Text 5"/>
          <p:cNvSpPr txBox="1"/>
          <p:nvPr/>
        </p:nvSpPr>
        <p:spPr>
          <a:xfrm>
            <a:off x="2752344" y="1874520"/>
            <a:ext cx="208483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150" kern="0" dirty="0">
                <a:solidFill>
                  <a:srgbClr val="B5B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956048" y="1874520"/>
            <a:ext cx="2084832" cy="1371600"/>
          </a:xfrm>
          <a:prstGeom prst="rect">
            <a:avLst/>
          </a:prstGeom>
          <a:solidFill>
            <a:srgbClr val="E8E5DD"/>
          </a:solidFill>
          <a:ln w="9525">
            <a:solidFill>
              <a:srgbClr val="CFCCC1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4956048" y="1874520"/>
            <a:ext cx="208483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150" kern="0" dirty="0">
                <a:solidFill>
                  <a:srgbClr val="B5B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159752" y="1874520"/>
            <a:ext cx="2084832" cy="1371600"/>
          </a:xfrm>
          <a:prstGeom prst="rect">
            <a:avLst/>
          </a:prstGeom>
          <a:solidFill>
            <a:srgbClr val="E8E5DD"/>
          </a:solidFill>
          <a:ln w="9525">
            <a:solidFill>
              <a:srgbClr val="CFCCC1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7159752" y="1874520"/>
            <a:ext cx="208483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150" kern="0" dirty="0">
                <a:solidFill>
                  <a:srgbClr val="B5B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363456" y="1874520"/>
            <a:ext cx="2084832" cy="1371600"/>
          </a:xfrm>
          <a:prstGeom prst="rect">
            <a:avLst/>
          </a:prstGeom>
          <a:solidFill>
            <a:srgbClr val="E8E5DD"/>
          </a:solidFill>
          <a:ln w="9525">
            <a:solidFill>
              <a:srgbClr val="CFCCC1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9363456" y="1874520"/>
            <a:ext cx="208483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150" kern="0" dirty="0">
                <a:solidFill>
                  <a:srgbClr val="B5B2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1106424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D6D3C9"/>
            </a:solidFill>
            <a:prstDash val="dash"/>
          </a:ln>
        </p:spPr>
      </p:sp>
      <p:sp>
        <p:nvSpPr>
          <p:cNvPr id="15" name="Text 13"/>
          <p:cNvSpPr txBox="1"/>
          <p:nvPr/>
        </p:nvSpPr>
        <p:spPr>
          <a:xfrm>
            <a:off x="822960" y="379476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Logos et noms des partenaires en cours de confirmation — plusieurs partenariats institutionnels, associatifs et mécènes sont encore à l'étude ou sous accord de confidentialité.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07492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 CAMPAGNES DE L'AGENCE 6-12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4406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Le Défi collectif — Ligue nationale contre le cancer (compétences psychosociales)</a:t>
            </a:r>
            <a:endParaRPr lang="en-US" sz="11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Femmes de Courage, Actrices de Paix — autour du film Les Goûteuses d'Hitler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5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9A7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— L'AGENCE</a:t>
            </a:r>
            <a:endParaRPr lang="en-US" sz="11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111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Conçue par l'Agence 6-12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60350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L'Agence 6-12 est une agence d'ingénierie de communication ludo-pédagogique : conception de dispositifs éducatifs, mobilisation des acteurs de l'éducation, montage de financements publics et privés.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Fondée par Isabel Sitbon, elle met cette expertise au service des grands enjeux de société — dont HEARTBREAK / MEMORIA est aujourd'hui le dispositif le plus ambitieux.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4663440"/>
            <a:ext cx="6035040" cy="822960"/>
          </a:xfrm>
          <a:prstGeom prst="rect">
            <a:avLst/>
          </a:prstGeom>
          <a:solidFill>
            <a:srgbClr val="FBFAF7"/>
          </a:solidFill>
          <a:ln w="9525">
            <a:solidFill>
              <a:srgbClr val="D6D3C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4663440"/>
            <a:ext cx="5577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111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Fondée en 1990</a:t>
            </a:r>
            <a:pPr indent="0" marL="0">
              <a:buNone/>
            </a:pPr>
            <a:r>
              <a:rPr lang="en-US" sz="1200" dirty="0">
                <a:solidFill>
                  <a:srgbClr val="6B6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Paris, 109 boulevard Beaumarchais (3e)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086600" y="1828800"/>
            <a:ext cx="0" cy="3657600"/>
          </a:xfrm>
          <a:prstGeom prst="line">
            <a:avLst/>
          </a:prstGeom>
          <a:noFill/>
          <a:ln w="9525">
            <a:solidFill>
              <a:srgbClr val="CFCCC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60920" y="1828800"/>
            <a:ext cx="4297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BREF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7360920" y="224028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Ingénierie de dispositifs éducatifs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7360920" y="274320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Mobilisation des acteurs de l'éducation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7360920" y="324612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Montage de financements publics et privés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374904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2A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Coordination nationale de campagnes de sensibilisation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1274552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98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llimg/web/hero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11110">
              <a:alpha val="80000"/>
            </a:srgbClr>
          </a:solidFill>
          <a:ln/>
        </p:spPr>
      </p:sp>
      <p:sp>
        <p:nvSpPr>
          <p:cNvPr id="4" name="Text 1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00" kern="0" dirty="0">
                <a:solidFill>
                  <a:srgbClr val="B79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— CONTACT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005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BFAF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Organiser, financer ou accueillir une projection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48640" y="3291840"/>
            <a:ext cx="7772400" cy="0"/>
          </a:xfrm>
          <a:prstGeom prst="line">
            <a:avLst/>
          </a:prstGeom>
          <a:noFill/>
          <a:ln w="9525">
            <a:solidFill>
              <a:srgbClr val="55534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338328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B6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ADRESSE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2651760" y="3346704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B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Agence 6-12 — 109 boulevard Beaumarchais, 75003 Paris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886200"/>
            <a:ext cx="7772400" cy="0"/>
          </a:xfrm>
          <a:prstGeom prst="line">
            <a:avLst/>
          </a:prstGeom>
          <a:noFill/>
          <a:ln w="9525">
            <a:solidFill>
              <a:srgbClr val="55534A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48640" y="397764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B6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CAMPAGNE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2651760" y="3941064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B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contact@agence6-12.fr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48640" y="4480560"/>
            <a:ext cx="7772400" cy="0"/>
          </a:xfrm>
          <a:prstGeom prst="line">
            <a:avLst/>
          </a:prstGeom>
          <a:noFill/>
          <a:ln w="9525">
            <a:solidFill>
              <a:srgbClr val="55534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548640" y="457200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B6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</a:t>
            </a:r>
            <a:endParaRPr lang="en-US" sz="950" dirty="0"/>
          </a:p>
        </p:txBody>
      </p:sp>
      <p:sp>
        <p:nvSpPr>
          <p:cNvPr id="14" name="Text 11"/>
          <p:cNvSpPr txBox="1"/>
          <p:nvPr/>
        </p:nvSpPr>
        <p:spPr>
          <a:xfrm>
            <a:off x="2651760" y="4535424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BF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Isabel Sitbon — Agence 6-12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2179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B6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HEARTBREAK / MEMORIA — Agence 6-12, 2026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2026-09-16T10:57:03Z</dcterms:created>
  <dcterms:modified xsi:type="dcterms:W3CDTF">2026-09-16T10:57:03Z</dcterms:modified>
</cp:coreProperties>
</file>